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9144000"/>
  <p:notesSz cx="7010400" cy="9296400"/>
  <p:embeddedFontLst>
    <p:embeddedFont>
      <p:font typeface="Cardo"/>
      <p:regular r:id="rId17"/>
      <p:bold r:id="rId18"/>
      <p:italic r:id="rId19"/>
    </p:embeddedFont>
    <p:embeddedFont>
      <p:font typeface="Palatino Linotyp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852175-7A22-4B16-9247-726FD684763F}">
  <a:tblStyle styleId="{D2852175-7A22-4B16-9247-726FD68476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regular.fntdata"/><Relationship Id="rId11" Type="http://schemas.openxmlformats.org/officeDocument/2006/relationships/slide" Target="slides/slide4.xml"/><Relationship Id="rId22" Type="http://schemas.openxmlformats.org/officeDocument/2006/relationships/font" Target="fonts/PalatinoLinotype-italic.fntdata"/><Relationship Id="rId10" Type="http://schemas.openxmlformats.org/officeDocument/2006/relationships/slide" Target="slides/slide3.xml"/><Relationship Id="rId21" Type="http://schemas.openxmlformats.org/officeDocument/2006/relationships/font" Target="fonts/PalatinoLinotype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PalatinoLinotyp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ard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Cardo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ard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paula</a:t>
            </a:r>
            <a:endParaRPr sz="1400"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25ee56802_2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paula</a:t>
            </a:r>
            <a:endParaRPr sz="1400"/>
          </a:p>
        </p:txBody>
      </p:sp>
      <p:sp>
        <p:nvSpPr>
          <p:cNvPr id="156" name="Google Shape;156;g2b25ee56802_2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66205e242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Mark</a:t>
            </a:r>
            <a:endParaRPr sz="1400"/>
          </a:p>
        </p:txBody>
      </p:sp>
      <p:sp>
        <p:nvSpPr>
          <p:cNvPr id="164" name="Google Shape;164;g2066205e242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25ee56802_2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Mark</a:t>
            </a:r>
            <a:endParaRPr sz="1400"/>
          </a:p>
        </p:txBody>
      </p:sp>
      <p:sp>
        <p:nvSpPr>
          <p:cNvPr id="183" name="Google Shape;183;g2b25ee56802_2_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23501528d_0_182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23501528d_0_1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66205e242_0_5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066205e242_0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give an </a:t>
            </a:r>
            <a:r>
              <a:rPr lang="en-US"/>
              <a:t>explanation</a:t>
            </a:r>
            <a:r>
              <a:rPr lang="en-US"/>
              <a:t> and identify if we find this useful, share lessons  </a:t>
            </a:r>
            <a:r>
              <a:rPr lang="en-US">
                <a:highlight>
                  <a:srgbClr val="00FF00"/>
                </a:highlight>
              </a:rPr>
              <a:t>  YES!!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FF00"/>
                </a:highlight>
              </a:rPr>
              <a:t>EdSert</a:t>
            </a:r>
            <a:endParaRPr>
              <a:highlight>
                <a:srgbClr val="00FF00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66205e242_0_11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66205e242_0_1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22a698c06_3_10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22a698c06_3_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0" spcFirstLastPara="1" rIns="0" wrap="square" tIns="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  <a:defRPr b="0" i="0" sz="6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3276600" y="-457200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-914400" y="2133601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3124200" y="457201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7" name="Google Shape;127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572000" y="4267368"/>
            <a:ext cx="37338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2286000" y="1905000"/>
            <a:ext cx="6035040" cy="2350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344168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" type="body"/>
          </p:nvPr>
        </p:nvSpPr>
        <p:spPr>
          <a:xfrm>
            <a:off x="134112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1344168" y="1371600"/>
            <a:ext cx="3276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502920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5029200" y="1371600"/>
            <a:ext cx="327355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Google Shape;51;p6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8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838200" y="685801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12419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Char char="❧"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5715000" y="685801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>
            <p:ph idx="2" type="pic"/>
          </p:nvPr>
        </p:nvSpPr>
        <p:spPr>
          <a:xfrm>
            <a:off x="1219200" y="612775"/>
            <a:ext cx="6705600" cy="2546985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dir="5400000" dist="3175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2743200" y="3453047"/>
            <a:ext cx="5029200" cy="72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7" name="Google Shape;77;p10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Google Shape;11;p1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" name="Google Shape;13;p1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202950" y="166000"/>
            <a:ext cx="87381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r>
              <a:rPr lang="en-US"/>
              <a:t>Universal Screen </a:t>
            </a:r>
            <a:r>
              <a:rPr b="0" i="0" lang="en-US" sz="6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</a:t>
            </a:r>
            <a:endParaRPr b="0" i="0" sz="60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094475" y="34289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/>
              <a:t>January 2024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477600" y="5351700"/>
            <a:ext cx="83277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Brooklyn Public Schools 2023-2024</a:t>
            </a:r>
            <a:endParaRPr sz="3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525" y="3995075"/>
            <a:ext cx="2973150" cy="17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525" y="2047875"/>
            <a:ext cx="33051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131225" y="46575"/>
            <a:ext cx="586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 DIBELS Composite Scores</a:t>
            </a:r>
            <a:endParaRPr sz="3000"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1224" r="0" t="0"/>
          <a:stretch/>
        </p:blipFill>
        <p:spPr>
          <a:xfrm>
            <a:off x="312212" y="586225"/>
            <a:ext cx="8519576" cy="6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131225" y="46575"/>
            <a:ext cx="895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 DIBELS Composite Scores-Deeper Dive</a:t>
            </a:r>
            <a:endParaRPr sz="30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626425" y="1384000"/>
            <a:ext cx="8374700" cy="38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131225" y="5265550"/>
            <a:ext cx="262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What’s next?</a:t>
            </a:r>
            <a:endParaRPr sz="3000"/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4">
            <a:alphaModFix/>
          </a:blip>
          <a:srcRect b="48758" l="0" r="0" t="24065"/>
          <a:stretch/>
        </p:blipFill>
        <p:spPr>
          <a:xfrm>
            <a:off x="626425" y="2325675"/>
            <a:ext cx="8374700" cy="10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59950" y="250700"/>
            <a:ext cx="51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 iReady Mathematics Diagnostic</a:t>
            </a:r>
            <a:endParaRPr sz="1800"/>
          </a:p>
        </p:txBody>
      </p:sp>
      <p:cxnSp>
        <p:nvCxnSpPr>
          <p:cNvPr id="167" name="Google Shape;167;p28"/>
          <p:cNvCxnSpPr/>
          <p:nvPr/>
        </p:nvCxnSpPr>
        <p:spPr>
          <a:xfrm flipH="1" rot="10800000">
            <a:off x="737688" y="5310300"/>
            <a:ext cx="8159700" cy="105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8" name="Google Shape;168;p28"/>
          <p:cNvGrpSpPr/>
          <p:nvPr/>
        </p:nvGrpSpPr>
        <p:grpSpPr>
          <a:xfrm>
            <a:off x="0" y="828000"/>
            <a:ext cx="8897410" cy="5779299"/>
            <a:chOff x="0" y="828000"/>
            <a:chExt cx="8897410" cy="5779299"/>
          </a:xfrm>
        </p:grpSpPr>
        <p:grpSp>
          <p:nvGrpSpPr>
            <p:cNvPr id="169" name="Google Shape;169;p28"/>
            <p:cNvGrpSpPr/>
            <p:nvPr/>
          </p:nvGrpSpPr>
          <p:grpSpPr>
            <a:xfrm>
              <a:off x="0" y="828000"/>
              <a:ext cx="8897410" cy="5779299"/>
              <a:chOff x="0" y="828000"/>
              <a:chExt cx="8897410" cy="5779299"/>
            </a:xfrm>
          </p:grpSpPr>
          <p:grpSp>
            <p:nvGrpSpPr>
              <p:cNvPr id="170" name="Google Shape;170;p28"/>
              <p:cNvGrpSpPr/>
              <p:nvPr/>
            </p:nvGrpSpPr>
            <p:grpSpPr>
              <a:xfrm>
                <a:off x="0" y="828000"/>
                <a:ext cx="8897410" cy="5779299"/>
                <a:chOff x="159950" y="955000"/>
                <a:chExt cx="8897410" cy="5779299"/>
              </a:xfrm>
            </p:grpSpPr>
            <p:pic>
              <p:nvPicPr>
                <p:cNvPr id="171" name="Google Shape;171;p2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55425" y="955000"/>
                  <a:ext cx="8201935" cy="57792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2" name="Google Shape;172;p28"/>
                <p:cNvSpPr txBox="1"/>
                <p:nvPr/>
              </p:nvSpPr>
              <p:spPr>
                <a:xfrm>
                  <a:off x="159950" y="1248300"/>
                  <a:ext cx="697500" cy="57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00">
                      <a:solidFill>
                        <a:schemeClr val="lt1"/>
                      </a:solidFill>
                      <a:latin typeface="Palatino Linotype"/>
                      <a:ea typeface="Palatino Linotype"/>
                      <a:cs typeface="Palatino Linotype"/>
                      <a:sym typeface="Palatino Linotype"/>
                    </a:rPr>
                    <a:t>K</a:t>
                  </a:r>
                  <a:endParaRPr sz="2100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73" name="Google Shape;173;p28"/>
                <p:cNvSpPr txBox="1"/>
                <p:nvPr/>
              </p:nvSpPr>
              <p:spPr>
                <a:xfrm>
                  <a:off x="159950" y="5644600"/>
                  <a:ext cx="697500" cy="57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00">
                      <a:solidFill>
                        <a:schemeClr val="lt1"/>
                      </a:solidFill>
                      <a:latin typeface="Palatino Linotype"/>
                      <a:ea typeface="Palatino Linotype"/>
                      <a:cs typeface="Palatino Linotype"/>
                      <a:sym typeface="Palatino Linotype"/>
                    </a:rPr>
                    <a:t>4</a:t>
                  </a:r>
                  <a:endParaRPr sz="2100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74" name="Google Shape;174;p28"/>
                <p:cNvSpPr txBox="1"/>
                <p:nvPr/>
              </p:nvSpPr>
              <p:spPr>
                <a:xfrm>
                  <a:off x="159950" y="4579925"/>
                  <a:ext cx="697500" cy="57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00">
                      <a:solidFill>
                        <a:schemeClr val="lt1"/>
                      </a:solidFill>
                      <a:latin typeface="Palatino Linotype"/>
                      <a:ea typeface="Palatino Linotype"/>
                      <a:cs typeface="Palatino Linotype"/>
                      <a:sym typeface="Palatino Linotype"/>
                    </a:rPr>
                    <a:t>3</a:t>
                  </a:r>
                  <a:endParaRPr sz="2100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75" name="Google Shape;175;p28"/>
                <p:cNvSpPr txBox="1"/>
                <p:nvPr/>
              </p:nvSpPr>
              <p:spPr>
                <a:xfrm>
                  <a:off x="159950" y="3367100"/>
                  <a:ext cx="697500" cy="57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00">
                      <a:solidFill>
                        <a:schemeClr val="lt1"/>
                      </a:solidFill>
                      <a:latin typeface="Palatino Linotype"/>
                      <a:ea typeface="Palatino Linotype"/>
                      <a:cs typeface="Palatino Linotype"/>
                      <a:sym typeface="Palatino Linotype"/>
                    </a:rPr>
                    <a:t>2</a:t>
                  </a:r>
                  <a:endParaRPr sz="2100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76" name="Google Shape;176;p28"/>
                <p:cNvSpPr txBox="1"/>
                <p:nvPr/>
              </p:nvSpPr>
              <p:spPr>
                <a:xfrm>
                  <a:off x="159950" y="2217750"/>
                  <a:ext cx="697500" cy="57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00">
                      <a:solidFill>
                        <a:schemeClr val="lt1"/>
                      </a:solidFill>
                      <a:latin typeface="Palatino Linotype"/>
                      <a:ea typeface="Palatino Linotype"/>
                      <a:cs typeface="Palatino Linotype"/>
                      <a:sym typeface="Palatino Linotype"/>
                    </a:rPr>
                    <a:t>1</a:t>
                  </a:r>
                  <a:endParaRPr sz="2100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</p:grpSp>
          <p:cxnSp>
            <p:nvCxnSpPr>
              <p:cNvPr id="177" name="Google Shape;177;p28"/>
              <p:cNvCxnSpPr/>
              <p:nvPr/>
            </p:nvCxnSpPr>
            <p:spPr>
              <a:xfrm flipH="1" rot="10800000">
                <a:off x="737700" y="1859800"/>
                <a:ext cx="8159700" cy="10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98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28"/>
              <p:cNvCxnSpPr/>
              <p:nvPr/>
            </p:nvCxnSpPr>
            <p:spPr>
              <a:xfrm flipH="1" rot="10800000">
                <a:off x="737700" y="4160600"/>
                <a:ext cx="8159700" cy="10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98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28"/>
              <p:cNvCxnSpPr/>
              <p:nvPr/>
            </p:nvCxnSpPr>
            <p:spPr>
              <a:xfrm flipH="1" rot="10800000">
                <a:off x="737700" y="3036850"/>
                <a:ext cx="8159700" cy="10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98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0" name="Google Shape;180;p28"/>
            <p:cNvCxnSpPr/>
            <p:nvPr/>
          </p:nvCxnSpPr>
          <p:spPr>
            <a:xfrm flipH="1" rot="10800000">
              <a:off x="737700" y="5310300"/>
              <a:ext cx="8159700" cy="10500"/>
            </a:xfrm>
            <a:prstGeom prst="straightConnector1">
              <a:avLst/>
            </a:prstGeom>
            <a:noFill/>
            <a:ln cap="flat" cmpd="sng" w="76200">
              <a:solidFill>
                <a:srgbClr val="98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159950" y="250700"/>
            <a:ext cx="806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 iReady Mathematics Diagnostic- Tiers by Grade Level</a:t>
            </a:r>
            <a:endParaRPr sz="1800"/>
          </a:p>
        </p:txBody>
      </p:sp>
      <p:sp>
        <p:nvSpPr>
          <p:cNvPr id="186" name="Google Shape;186;p29"/>
          <p:cNvSpPr txBox="1"/>
          <p:nvPr/>
        </p:nvSpPr>
        <p:spPr>
          <a:xfrm>
            <a:off x="6517125" y="4800750"/>
            <a:ext cx="494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endParaRPr b="1" sz="21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87" name="Google Shape;187;p29"/>
          <p:cNvGrpSpPr/>
          <p:nvPr/>
        </p:nvGrpSpPr>
        <p:grpSpPr>
          <a:xfrm>
            <a:off x="5076325" y="5218350"/>
            <a:ext cx="3483352" cy="1527350"/>
            <a:chOff x="5022800" y="5031500"/>
            <a:chExt cx="3483352" cy="1527350"/>
          </a:xfrm>
        </p:grpSpPr>
        <p:pic>
          <p:nvPicPr>
            <p:cNvPr id="188" name="Google Shape;188;p29"/>
            <p:cNvPicPr preferRelativeResize="0"/>
            <p:nvPr/>
          </p:nvPicPr>
          <p:blipFill rotWithShape="1">
            <a:blip r:embed="rId3">
              <a:alphaModFix/>
            </a:blip>
            <a:srcRect b="0" l="2305" r="0" t="0"/>
            <a:stretch/>
          </p:blipFill>
          <p:spPr>
            <a:xfrm>
              <a:off x="5022800" y="5031500"/>
              <a:ext cx="3483352" cy="152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9"/>
            <p:cNvSpPr txBox="1"/>
            <p:nvPr/>
          </p:nvSpPr>
          <p:spPr>
            <a:xfrm>
              <a:off x="6236925" y="6156825"/>
              <a:ext cx="1055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76/103</a:t>
              </a:r>
              <a:endParaRPr b="1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0" name="Google Shape;190;p29"/>
          <p:cNvGrpSpPr/>
          <p:nvPr/>
        </p:nvGrpSpPr>
        <p:grpSpPr>
          <a:xfrm>
            <a:off x="5076325" y="3281513"/>
            <a:ext cx="3483349" cy="1467190"/>
            <a:chOff x="5076325" y="2904900"/>
            <a:chExt cx="3483349" cy="1467190"/>
          </a:xfrm>
        </p:grpSpPr>
        <p:pic>
          <p:nvPicPr>
            <p:cNvPr id="191" name="Google Shape;19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76325" y="2904900"/>
              <a:ext cx="3483349" cy="1467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9"/>
            <p:cNvSpPr txBox="1"/>
            <p:nvPr/>
          </p:nvSpPr>
          <p:spPr>
            <a:xfrm>
              <a:off x="6290450" y="4024738"/>
              <a:ext cx="1055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83</a:t>
              </a: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/88</a:t>
              </a:r>
              <a:endParaRPr b="1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3" name="Google Shape;193;p29"/>
          <p:cNvGrpSpPr/>
          <p:nvPr/>
        </p:nvGrpSpPr>
        <p:grpSpPr>
          <a:xfrm>
            <a:off x="5074399" y="1183339"/>
            <a:ext cx="3377270" cy="1603878"/>
            <a:chOff x="5131050" y="773900"/>
            <a:chExt cx="3266851" cy="1527358"/>
          </a:xfrm>
        </p:grpSpPr>
        <p:pic>
          <p:nvPicPr>
            <p:cNvPr id="194" name="Google Shape;19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31050" y="773900"/>
              <a:ext cx="3266851" cy="1527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9"/>
            <p:cNvSpPr txBox="1"/>
            <p:nvPr/>
          </p:nvSpPr>
          <p:spPr>
            <a:xfrm>
              <a:off x="6236925" y="1931400"/>
              <a:ext cx="1055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84/85</a:t>
              </a:r>
              <a:endParaRPr b="1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6" name="Google Shape;196;p29"/>
          <p:cNvGrpSpPr/>
          <p:nvPr/>
        </p:nvGrpSpPr>
        <p:grpSpPr>
          <a:xfrm>
            <a:off x="676088" y="4372100"/>
            <a:ext cx="3377200" cy="1529125"/>
            <a:chOff x="49613" y="2495625"/>
            <a:chExt cx="3377200" cy="1529125"/>
          </a:xfrm>
        </p:grpSpPr>
        <p:pic>
          <p:nvPicPr>
            <p:cNvPr id="197" name="Google Shape;197;p29"/>
            <p:cNvPicPr preferRelativeResize="0"/>
            <p:nvPr/>
          </p:nvPicPr>
          <p:blipFill rotWithShape="1">
            <a:blip r:embed="rId6">
              <a:alphaModFix/>
            </a:blip>
            <a:srcRect b="0" l="-3380" r="0" t="0"/>
            <a:stretch/>
          </p:blipFill>
          <p:spPr>
            <a:xfrm>
              <a:off x="49613" y="2495625"/>
              <a:ext cx="3377200" cy="152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9"/>
            <p:cNvSpPr txBox="1"/>
            <p:nvPr/>
          </p:nvSpPr>
          <p:spPr>
            <a:xfrm>
              <a:off x="1265813" y="3666675"/>
              <a:ext cx="1055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69/73</a:t>
              </a:r>
              <a:endParaRPr b="1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9" name="Google Shape;199;p29"/>
          <p:cNvGrpSpPr/>
          <p:nvPr/>
        </p:nvGrpSpPr>
        <p:grpSpPr>
          <a:xfrm>
            <a:off x="676100" y="1839775"/>
            <a:ext cx="3266850" cy="1466449"/>
            <a:chOff x="159950" y="926300"/>
            <a:chExt cx="3266850" cy="1466449"/>
          </a:xfrm>
        </p:grpSpPr>
        <p:pic>
          <p:nvPicPr>
            <p:cNvPr id="200" name="Google Shape;200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9950" y="926300"/>
              <a:ext cx="3266850" cy="1466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9"/>
            <p:cNvSpPr txBox="1"/>
            <p:nvPr/>
          </p:nvSpPr>
          <p:spPr>
            <a:xfrm>
              <a:off x="1210663" y="2034675"/>
              <a:ext cx="1055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73/77</a:t>
              </a:r>
              <a:endParaRPr b="1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02" name="Google Shape;202;p29"/>
          <p:cNvSpPr txBox="1"/>
          <p:nvPr/>
        </p:nvSpPr>
        <p:spPr>
          <a:xfrm>
            <a:off x="6517125" y="2787325"/>
            <a:ext cx="494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endParaRPr b="1" sz="21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6570650" y="689175"/>
            <a:ext cx="494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endParaRPr b="1" sz="21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117338" y="3806313"/>
            <a:ext cx="494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b="1" sz="21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2062175" y="1332875"/>
            <a:ext cx="494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endParaRPr b="1" sz="21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/>
        </p:nvSpPr>
        <p:spPr>
          <a:xfrm>
            <a:off x="0" y="-33"/>
            <a:ext cx="9144000" cy="6465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BMS Benchmark Data STAR</a:t>
            </a:r>
            <a:endParaRPr sz="1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428" y="71783"/>
            <a:ext cx="1213200" cy="538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30"/>
          <p:cNvGraphicFramePr/>
          <p:nvPr/>
        </p:nvGraphicFramePr>
        <p:xfrm>
          <a:off x="522163" y="64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{D2852175-7A22-4B16-9247-726FD684763F}</a:tableStyleId>
              </a:tblPr>
              <a:tblGrid>
                <a:gridCol w="880950"/>
                <a:gridCol w="1694725"/>
                <a:gridCol w="1675575"/>
                <a:gridCol w="2240875"/>
                <a:gridCol w="1607550"/>
              </a:tblGrid>
              <a:tr h="801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ELA</a:t>
                      </a:r>
                      <a:endParaRPr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Fall</a:t>
                      </a:r>
                      <a:endParaRPr sz="20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Prof.</a:t>
                      </a:r>
                      <a:endParaRPr sz="20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Winter Proficiency</a:t>
                      </a:r>
                      <a:endParaRPr sz="20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Fall SGP </a:t>
                      </a:r>
                      <a:endParaRPr sz="20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Winter SGP</a:t>
                      </a:r>
                      <a:endParaRPr sz="20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5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60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58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53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78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6 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61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69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59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61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7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53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55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53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61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8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61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64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60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rdo"/>
                          <a:ea typeface="Cardo"/>
                          <a:cs typeface="Cardo"/>
                          <a:sym typeface="Cardo"/>
                        </a:rPr>
                        <a:t>56</a:t>
                      </a:r>
                      <a:endParaRPr sz="2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Math</a:t>
                      </a:r>
                      <a:endParaRPr sz="17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Fall</a:t>
                      </a:r>
                      <a:endParaRPr sz="21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Prof.</a:t>
                      </a:r>
                      <a:endParaRPr sz="21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Winter Proficiency</a:t>
                      </a:r>
                      <a:endParaRPr sz="21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Fall SGP</a:t>
                      </a:r>
                      <a:endParaRPr sz="21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Winter SGP</a:t>
                      </a:r>
                      <a:endParaRPr sz="21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5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39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26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38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49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6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36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38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36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68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7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41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42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34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64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8</a:t>
                      </a:r>
                      <a:endParaRPr sz="17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41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43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44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rdo"/>
                          <a:ea typeface="Cardo"/>
                          <a:cs typeface="Cardo"/>
                          <a:sym typeface="Cardo"/>
                        </a:rPr>
                        <a:t>58</a:t>
                      </a:r>
                      <a:endParaRPr sz="24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0" y="-33"/>
            <a:ext cx="9144000" cy="8004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BPS DESSA </a:t>
            </a:r>
            <a:endParaRPr sz="2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aphicFrame>
        <p:nvGraphicFramePr>
          <p:cNvPr id="218" name="Google Shape;218;p31"/>
          <p:cNvGraphicFramePr/>
          <p:nvPr/>
        </p:nvGraphicFramePr>
        <p:xfrm>
          <a:off x="245425" y="93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{D2852175-7A22-4B16-9247-726FD684763F}</a:tableStyleId>
              </a:tblPr>
              <a:tblGrid>
                <a:gridCol w="1906800"/>
                <a:gridCol w="1629725"/>
                <a:gridCol w="1629725"/>
                <a:gridCol w="1629725"/>
                <a:gridCol w="1629725"/>
              </a:tblGrid>
              <a:tr h="618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22/23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DESSA Pre Strength/Typical</a:t>
                      </a:r>
                      <a:endParaRPr sz="12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22/23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DESSA Winter Strength/Typical</a:t>
                      </a:r>
                      <a:endParaRPr sz="12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22/23 DESSA Spring Strength/Typical</a:t>
                      </a:r>
                      <a:endParaRPr sz="12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23/24 DESSA Fall</a:t>
                      </a:r>
                      <a:endParaRPr sz="12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Strength/Typical</a:t>
                      </a:r>
                      <a:endParaRPr sz="12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Kindergarten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99%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100%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98%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1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93%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99%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2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96%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87%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3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94%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94%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96%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91%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4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99%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95%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5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88%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91%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6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7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88%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Grade 8</a:t>
                      </a:r>
                      <a:endParaRPr sz="1200">
                        <a:solidFill>
                          <a:schemeClr val="lt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93%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97%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0" y="-33"/>
            <a:ext cx="9144000" cy="11721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Special Education</a:t>
            </a:r>
            <a:endParaRPr sz="2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 ELA  Goals &amp; Objectives</a:t>
            </a:r>
            <a:endParaRPr sz="2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24" name="Google Shape;224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450" y="872850"/>
            <a:ext cx="5073924" cy="31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750" y="4251675"/>
            <a:ext cx="3748551" cy="231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00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/>
        </p:nvSpPr>
        <p:spPr>
          <a:xfrm>
            <a:off x="0" y="-33"/>
            <a:ext cx="9144000" cy="11721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Special Education</a:t>
            </a:r>
            <a:endParaRPr sz="2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BMS ELA &amp; Math Goals &amp; Objectives</a:t>
            </a:r>
            <a:endParaRPr sz="26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31" name="Google Shape;231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800" y="868708"/>
            <a:ext cx="4658451" cy="287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788" y="3845700"/>
            <a:ext cx="4658451" cy="28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